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72" r:id="rId14"/>
    <p:sldId id="273" r:id="rId15"/>
    <p:sldId id="267" r:id="rId16"/>
    <p:sldId id="268" r:id="rId17"/>
    <p:sldId id="269" r:id="rId18"/>
    <p:sldId id="270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206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184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618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2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4864"/>
            <a:ext cx="54864" cy="503377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89136" y="54864"/>
            <a:ext cx="54864" cy="503377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57200" y="100584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kern="0" spc="4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БЛАГОДІЙНИЙ ФОНД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1508760"/>
            <a:ext cx="48463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FENRIR</a:t>
            </a:r>
            <a:endParaRPr lang="en-US" sz="4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UA</a:t>
            </a:r>
            <a:endParaRPr lang="en-US" sz="4600" dirty="0"/>
          </a:p>
        </p:txBody>
      </p:sp>
      <p:sp>
        <p:nvSpPr>
          <p:cNvPr id="9" name="Shape 6"/>
          <p:cNvSpPr/>
          <p:nvPr/>
        </p:nvSpPr>
        <p:spPr>
          <a:xfrm>
            <a:off x="457200" y="3090672"/>
            <a:ext cx="22860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320040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Благодійна організація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57200" y="361188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Зареєстровано: 13 березня 2026 року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37160" y="454914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6E5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Допомога, яка має значення  |  Support That Makes a Difference</a:t>
            </a:r>
            <a:endParaRPr lang="en-US" sz="105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9B3519-E61E-59D6-7631-1AF142CA9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0" y="1005840"/>
            <a:ext cx="3038094" cy="30380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Принципи роботи фонду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Principles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65760" y="1371600"/>
            <a:ext cx="2606040" cy="1417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65760" y="1371600"/>
            <a:ext cx="260604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65760" y="1600200"/>
            <a:ext cx="2606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Законність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365760" y="2267712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Legality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0" y="1371600"/>
            <a:ext cx="2606040" cy="1417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200400" y="1371600"/>
            <a:ext cx="260604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200400" y="1600200"/>
            <a:ext cx="2606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Прозорість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3200400" y="2267712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035040" y="1371600"/>
            <a:ext cx="2606040" cy="1417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035040" y="1371600"/>
            <a:ext cx="260604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35040" y="1600200"/>
            <a:ext cx="2606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Гуманність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035040" y="2267712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Humanity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365760" y="2926080"/>
            <a:ext cx="2606040" cy="1417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365760" y="2926080"/>
            <a:ext cx="260604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65760" y="3154680"/>
            <a:ext cx="2606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Добровільність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365760" y="3822192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Voluntary Charity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3200400" y="2926080"/>
            <a:ext cx="2606040" cy="1417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3200400" y="2926080"/>
            <a:ext cx="260604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200400" y="3154680"/>
            <a:ext cx="2606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Ефективне використання ресурсів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3200400" y="3822192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Use of Resources</a:t>
            </a:r>
            <a:endParaRPr lang="en-US" sz="11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96E8C3-3C93-6943-281B-F45E67B44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2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ПАРТНЕРСТВО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502920" y="694944"/>
            <a:ext cx="18288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77724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&amp; Cooperation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320040" y="1234440"/>
            <a:ext cx="1600200" cy="2560320"/>
          </a:xfrm>
          <a:prstGeom prst="rect">
            <a:avLst/>
          </a:prstGeom>
          <a:solidFill>
            <a:srgbClr val="231A06"/>
          </a:solidFill>
          <a:ln w="12700">
            <a:solidFill>
              <a:srgbClr val="3A280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20040" y="123444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508760"/>
            <a:ext cx="594360" cy="5943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20040" y="224028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Міжнародні організації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777240" y="2907792"/>
            <a:ext cx="6858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20040" y="2999232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organizations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2011680" y="1234440"/>
            <a:ext cx="1600200" cy="2560320"/>
          </a:xfrm>
          <a:prstGeom prst="rect">
            <a:avLst/>
          </a:prstGeom>
          <a:solidFill>
            <a:srgbClr val="231A06"/>
          </a:solidFill>
          <a:ln w="12700">
            <a:solidFill>
              <a:srgbClr val="3A280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2011680" y="123444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1508760"/>
            <a:ext cx="594360" cy="5943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011680" y="224028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Благодійники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2468880" y="2907792"/>
            <a:ext cx="6858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2011680" y="2999232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Donors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3703320" y="1234440"/>
            <a:ext cx="1600200" cy="2560320"/>
          </a:xfrm>
          <a:prstGeom prst="rect">
            <a:avLst/>
          </a:prstGeom>
          <a:solidFill>
            <a:srgbClr val="231A06"/>
          </a:solidFill>
          <a:ln w="12700">
            <a:solidFill>
              <a:srgbClr val="3A2808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3703320" y="123444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240" y="1508760"/>
            <a:ext cx="594360" cy="5943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3703320" y="224028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Волонтери</a:t>
            </a:r>
            <a:endParaRPr lang="en-US" sz="1300" dirty="0"/>
          </a:p>
        </p:txBody>
      </p:sp>
      <p:sp>
        <p:nvSpPr>
          <p:cNvPr id="23" name="Shape 17"/>
          <p:cNvSpPr/>
          <p:nvPr/>
        </p:nvSpPr>
        <p:spPr>
          <a:xfrm>
            <a:off x="4160520" y="2907792"/>
            <a:ext cx="6858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3703320" y="2999232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Volunteers</a:t>
            </a:r>
            <a:endParaRPr lang="en-US" sz="1000" dirty="0"/>
          </a:p>
        </p:txBody>
      </p:sp>
      <p:sp>
        <p:nvSpPr>
          <p:cNvPr id="25" name="Shape 19"/>
          <p:cNvSpPr/>
          <p:nvPr/>
        </p:nvSpPr>
        <p:spPr>
          <a:xfrm>
            <a:off x="5394960" y="1234440"/>
            <a:ext cx="1600200" cy="2560320"/>
          </a:xfrm>
          <a:prstGeom prst="rect">
            <a:avLst/>
          </a:prstGeom>
          <a:solidFill>
            <a:srgbClr val="231A06"/>
          </a:solidFill>
          <a:ln w="12700">
            <a:solidFill>
              <a:srgbClr val="3A2808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5394960" y="123444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7880" y="1508760"/>
            <a:ext cx="594360" cy="59436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394960" y="224028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Державні установи</a:t>
            </a:r>
            <a:endParaRPr lang="en-US" sz="1300" dirty="0"/>
          </a:p>
        </p:txBody>
      </p:sp>
      <p:sp>
        <p:nvSpPr>
          <p:cNvPr id="29" name="Shape 22"/>
          <p:cNvSpPr/>
          <p:nvPr/>
        </p:nvSpPr>
        <p:spPr>
          <a:xfrm>
            <a:off x="5852160" y="2907792"/>
            <a:ext cx="6858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0" name="Text 23"/>
          <p:cNvSpPr/>
          <p:nvPr/>
        </p:nvSpPr>
        <p:spPr>
          <a:xfrm>
            <a:off x="5394960" y="2999232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institutions</a:t>
            </a:r>
            <a:endParaRPr lang="en-US" sz="1000" dirty="0"/>
          </a:p>
        </p:txBody>
      </p:sp>
      <p:sp>
        <p:nvSpPr>
          <p:cNvPr id="31" name="Shape 24"/>
          <p:cNvSpPr/>
          <p:nvPr/>
        </p:nvSpPr>
        <p:spPr>
          <a:xfrm>
            <a:off x="7086600" y="1234440"/>
            <a:ext cx="1600200" cy="2560320"/>
          </a:xfrm>
          <a:prstGeom prst="rect">
            <a:avLst/>
          </a:prstGeom>
          <a:solidFill>
            <a:srgbClr val="231A06"/>
          </a:solidFill>
          <a:ln w="12700">
            <a:solidFill>
              <a:srgbClr val="3A2808"/>
            </a:solidFill>
            <a:prstDash val="solid"/>
          </a:ln>
        </p:spPr>
      </p:sp>
      <p:sp>
        <p:nvSpPr>
          <p:cNvPr id="32" name="Shape 25"/>
          <p:cNvSpPr/>
          <p:nvPr/>
        </p:nvSpPr>
        <p:spPr>
          <a:xfrm>
            <a:off x="7086600" y="123444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9520" y="1508760"/>
            <a:ext cx="594360" cy="594360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7086600" y="224028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Бізнес-партнери</a:t>
            </a:r>
            <a:endParaRPr lang="en-US" sz="1300" dirty="0"/>
          </a:p>
        </p:txBody>
      </p:sp>
      <p:sp>
        <p:nvSpPr>
          <p:cNvPr id="35" name="Shape 27"/>
          <p:cNvSpPr/>
          <p:nvPr/>
        </p:nvSpPr>
        <p:spPr>
          <a:xfrm>
            <a:off x="7543800" y="2907792"/>
            <a:ext cx="6858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6" name="Text 28"/>
          <p:cNvSpPr/>
          <p:nvPr/>
        </p:nvSpPr>
        <p:spPr>
          <a:xfrm>
            <a:off x="7086600" y="2999232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partners</a:t>
            </a:r>
            <a:endParaRPr lang="en-US" sz="100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BD6F18D-15C2-5E75-CB2C-E2BE7E4A49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Ключові партнери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Partners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65760" y="1417320"/>
            <a:ext cx="4069080" cy="329184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65760" y="1417320"/>
            <a:ext cx="406908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0" y="160020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02920" y="21945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Міжнародний Рух Єдності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566928" y="251460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22960" y="24231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Міжнародний благодійний фонд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822960" y="274320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charitable foundation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566928" y="306324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22960" y="29718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Партнер зі спільних проєктів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822960" y="329184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in joint fundraising projects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566928" y="361188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22960" y="35204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Підтримка міжнародної комунікації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822960" y="384048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in international outreach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566928" y="416052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22960" y="406908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Співпраця з 2026 року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822960" y="438912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Cooperation since 2026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4709160" y="1417320"/>
            <a:ext cx="4069080" cy="3291840"/>
          </a:xfrm>
          <a:prstGeom prst="rect">
            <a:avLst/>
          </a:prstGeom>
          <a:solidFill>
            <a:srgbClr val="F5EDD6"/>
          </a:solidFill>
          <a:ln w="12700">
            <a:solidFill>
              <a:srgbClr val="E8D9A8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4709160" y="1417320"/>
            <a:ext cx="406908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1600200"/>
            <a:ext cx="502920" cy="50292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4846320" y="21945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RozetkaPay</a:t>
            </a:r>
            <a:endParaRPr lang="en-US" sz="1400" dirty="0"/>
          </a:p>
        </p:txBody>
      </p:sp>
      <p:sp>
        <p:nvSpPr>
          <p:cNvPr id="27" name="Text 22"/>
          <p:cNvSpPr/>
          <p:nvPr/>
        </p:nvSpPr>
        <p:spPr>
          <a:xfrm>
            <a:off x="4892040" y="27432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Платіжний партнер фонду</a:t>
            </a:r>
            <a:endParaRPr lang="en-US" sz="1400" dirty="0"/>
          </a:p>
        </p:txBody>
      </p:sp>
      <p:sp>
        <p:nvSpPr>
          <p:cNvPr id="28" name="Text 23"/>
          <p:cNvSpPr/>
          <p:nvPr/>
        </p:nvSpPr>
        <p:spPr>
          <a:xfrm>
            <a:off x="4892040" y="3154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Foundation's payment partner</a:t>
            </a:r>
            <a:endParaRPr lang="en-US" sz="1100" dirty="0"/>
          </a:p>
        </p:txBody>
      </p:sp>
      <p:sp>
        <p:nvSpPr>
          <p:cNvPr id="29" name="Shape 24"/>
          <p:cNvSpPr/>
          <p:nvPr/>
        </p:nvSpPr>
        <p:spPr>
          <a:xfrm>
            <a:off x="4892040" y="3566160"/>
            <a:ext cx="347472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4892040" y="365760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Пройдено повну перевірку та фінмоніторинг</a:t>
            </a:r>
            <a:endParaRPr lang="en-US" sz="1400" dirty="0"/>
          </a:p>
        </p:txBody>
      </p:sp>
      <p:sp>
        <p:nvSpPr>
          <p:cNvPr id="31" name="Text 26"/>
          <p:cNvSpPr/>
          <p:nvPr/>
        </p:nvSpPr>
        <p:spPr>
          <a:xfrm>
            <a:off x="4892040" y="42519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verification and financial monitoring completed</a:t>
            </a:r>
            <a:endParaRPr lang="en-US" sz="11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7AAD69D-029A-9847-D384-2A0CEC4D8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Проєкт «Точка Опори»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of Support Project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65760" y="1417320"/>
            <a:ext cx="4069080" cy="329184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65760" y="1417320"/>
            <a:ext cx="406908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0" y="160020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02920" y="21945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Що це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566928" y="251460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22960" y="24231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Онлайн-підтримка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822960" y="274320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support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566928" y="306324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22960" y="29718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сімей військових та ветеранів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822960" y="329184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military families and veterans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566928" y="361188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22960" y="35204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Психологічна та соціальна допомога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822960" y="384048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Psychological and social support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566928" y="416052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22960" y="406908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Старт: 8 червня 2026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822960" y="438912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Launched: June 8, 2026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4709160" y="1417320"/>
            <a:ext cx="4069080" cy="3291840"/>
          </a:xfrm>
          <a:prstGeom prst="rect">
            <a:avLst/>
          </a:prstGeom>
          <a:solidFill>
            <a:srgbClr val="F5EDD6"/>
          </a:solidFill>
          <a:ln w="12700">
            <a:solidFill>
              <a:srgbClr val="E8D9A8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4709160" y="1417320"/>
            <a:ext cx="406908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1600200"/>
            <a:ext cx="502920" cy="50292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4846320" y="21945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Формат роботи</a:t>
            </a:r>
            <a:endParaRPr lang="en-US" sz="1400" dirty="0"/>
          </a:p>
        </p:txBody>
      </p:sp>
      <p:sp>
        <p:nvSpPr>
          <p:cNvPr id="27" name="Text 22"/>
          <p:cNvSpPr/>
          <p:nvPr/>
        </p:nvSpPr>
        <p:spPr>
          <a:xfrm>
            <a:off x="4892040" y="27432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Індивідуальний супровід</a:t>
            </a:r>
            <a:endParaRPr lang="en-US" sz="1400" dirty="0"/>
          </a:p>
        </p:txBody>
      </p:sp>
      <p:sp>
        <p:nvSpPr>
          <p:cNvPr id="28" name="Text 23"/>
          <p:cNvSpPr/>
          <p:nvPr/>
        </p:nvSpPr>
        <p:spPr>
          <a:xfrm>
            <a:off x="4892040" y="3154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accompaniment</a:t>
            </a:r>
            <a:endParaRPr lang="en-US" sz="1100" dirty="0"/>
          </a:p>
        </p:txBody>
      </p:sp>
      <p:sp>
        <p:nvSpPr>
          <p:cNvPr id="29" name="Shape 24"/>
          <p:cNvSpPr/>
          <p:nvPr/>
        </p:nvSpPr>
        <p:spPr>
          <a:xfrm>
            <a:off x="4892040" y="3566160"/>
            <a:ext cx="347472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4892040" y="365760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Конфіденційність, доступність з будь-якого регіону</a:t>
            </a:r>
            <a:endParaRPr lang="en-US" sz="1400" dirty="0"/>
          </a:p>
        </p:txBody>
      </p:sp>
      <p:sp>
        <p:nvSpPr>
          <p:cNvPr id="31" name="Text 26"/>
          <p:cNvSpPr/>
          <p:nvPr/>
        </p:nvSpPr>
        <p:spPr>
          <a:xfrm>
            <a:off x="4892040" y="42519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Confidential, accessible from any region of Ukraine</a:t>
            </a:r>
            <a:endParaRPr lang="en-US" sz="11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F20E70D-7B08-4F37-EBFF-457967467B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Виконана робота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Work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417320"/>
            <a:ext cx="292608" cy="2926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04672" y="137160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Зареєстровано фонд офіційно (13.03.2026)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075688"/>
            <a:ext cx="292608" cy="29260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4672" y="2029968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Закрито збір для 158-ї бригади (87 000 грн)</a:t>
            </a:r>
            <a:endParaRPr lang="en-US" sz="13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734056"/>
            <a:ext cx="292608" cy="29260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04672" y="2688336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Передано обладнання дивізіону А5002 (93 000 грн)</a:t>
            </a:r>
            <a:endParaRPr lang="en-US" sz="13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3392424"/>
            <a:ext cx="292608" cy="29260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04672" y="3346704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Запущено проєкт «Точка Опори» (08.06.2026)</a:t>
            </a:r>
            <a:endParaRPr lang="en-US" sz="13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4050792"/>
            <a:ext cx="292608" cy="29260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04672" y="4005072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Пройдено фінмоніторинг RozetkaPay</a:t>
            </a:r>
            <a:endParaRPr lang="en-US" sz="1300" dirty="0"/>
          </a:p>
        </p:txBody>
      </p:sp>
      <p:sp>
        <p:nvSpPr>
          <p:cNvPr id="17" name="Shape 9"/>
          <p:cNvSpPr/>
          <p:nvPr/>
        </p:nvSpPr>
        <p:spPr>
          <a:xfrm>
            <a:off x="4434840" y="1325880"/>
            <a:ext cx="27432" cy="338328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8" name="Text 10"/>
          <p:cNvSpPr/>
          <p:nvPr/>
        </p:nvSpPr>
        <p:spPr>
          <a:xfrm>
            <a:off x="4617720" y="137160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officially registered (13.03.2026)</a:t>
            </a:r>
            <a:endParaRPr lang="en-US" sz="1200" dirty="0"/>
          </a:p>
        </p:txBody>
      </p:sp>
      <p:sp>
        <p:nvSpPr>
          <p:cNvPr id="19" name="Text 11"/>
          <p:cNvSpPr/>
          <p:nvPr/>
        </p:nvSpPr>
        <p:spPr>
          <a:xfrm>
            <a:off x="4617720" y="2029968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fundraiser for 158th brigade (87,000 UAH)</a:t>
            </a:r>
            <a:endParaRPr lang="en-US" sz="1200" dirty="0"/>
          </a:p>
        </p:txBody>
      </p:sp>
      <p:sp>
        <p:nvSpPr>
          <p:cNvPr id="20" name="Text 12"/>
          <p:cNvSpPr/>
          <p:nvPr/>
        </p:nvSpPr>
        <p:spPr>
          <a:xfrm>
            <a:off x="4617720" y="2688336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Equipment delivered to unit A5002 (93,000 UAH)</a:t>
            </a:r>
            <a:endParaRPr lang="en-US" sz="1200" dirty="0"/>
          </a:p>
        </p:txBody>
      </p:sp>
      <p:sp>
        <p:nvSpPr>
          <p:cNvPr id="21" name="Text 13"/>
          <p:cNvSpPr/>
          <p:nvPr/>
        </p:nvSpPr>
        <p:spPr>
          <a:xfrm>
            <a:off x="4617720" y="3346704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Launched "Point of Support" project (08.06.2026)</a:t>
            </a:r>
            <a:endParaRPr lang="en-US" sz="1200" dirty="0"/>
          </a:p>
        </p:txBody>
      </p:sp>
      <p:sp>
        <p:nvSpPr>
          <p:cNvPr id="22" name="Text 14"/>
          <p:cNvSpPr/>
          <p:nvPr/>
        </p:nvSpPr>
        <p:spPr>
          <a:xfrm>
            <a:off x="4617720" y="4005072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Passed RozetkaPay financial monitoring</a:t>
            </a:r>
            <a:endParaRPr lang="en-US" sz="12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6452DBD-9097-CBF0-FDD3-211D7F02E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Плани розвитку фонду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Plans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65760" y="1371600"/>
            <a:ext cx="4114800" cy="1463040"/>
          </a:xfrm>
          <a:prstGeom prst="rect">
            <a:avLst/>
          </a:prstGeom>
          <a:solidFill>
            <a:srgbClr val="F5EDD6"/>
          </a:solidFill>
          <a:ln w="12700">
            <a:solidFill>
              <a:srgbClr val="E8D9A8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65760" y="1371600"/>
            <a:ext cx="54864" cy="146304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5488" y="1554480"/>
            <a:ext cx="685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B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1234440" y="155448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Гуманітарні програми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234440" y="21945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Humanitarian programs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800600" y="1371600"/>
            <a:ext cx="4114800" cy="1463040"/>
          </a:xfrm>
          <a:prstGeom prst="rect">
            <a:avLst/>
          </a:prstGeom>
          <a:solidFill>
            <a:srgbClr val="F5EDD6"/>
          </a:solidFill>
          <a:ln w="12700">
            <a:solidFill>
              <a:srgbClr val="E8D9A8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800600" y="1371600"/>
            <a:ext cx="54864" cy="146304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10328" y="1554480"/>
            <a:ext cx="685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B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5669280" y="155448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Підтримка військових та постраждалих від війни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669280" y="21945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for defense and recovery efforts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365760" y="3017520"/>
            <a:ext cx="4114800" cy="1463040"/>
          </a:xfrm>
          <a:prstGeom prst="rect">
            <a:avLst/>
          </a:prstGeom>
          <a:solidFill>
            <a:srgbClr val="F5EDD6"/>
          </a:solidFill>
          <a:ln w="12700">
            <a:solidFill>
              <a:srgbClr val="E8D9A8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365760" y="3017520"/>
            <a:ext cx="54864" cy="146304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75488" y="3200400"/>
            <a:ext cx="685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B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800" dirty="0"/>
          </a:p>
        </p:txBody>
      </p:sp>
      <p:sp>
        <p:nvSpPr>
          <p:cNvPr id="20" name="Text 17"/>
          <p:cNvSpPr/>
          <p:nvPr/>
        </p:nvSpPr>
        <p:spPr>
          <a:xfrm>
            <a:off x="1234440" y="320040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Соціальні ініціативи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234440" y="384048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initiatives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800600" y="3017520"/>
            <a:ext cx="4114800" cy="1463040"/>
          </a:xfrm>
          <a:prstGeom prst="rect">
            <a:avLst/>
          </a:prstGeom>
          <a:solidFill>
            <a:srgbClr val="F5EDD6"/>
          </a:solidFill>
          <a:ln w="12700">
            <a:solidFill>
              <a:srgbClr val="E8D9A8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4800600" y="3017520"/>
            <a:ext cx="54864" cy="146304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910328" y="3200400"/>
            <a:ext cx="685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B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800" dirty="0"/>
          </a:p>
        </p:txBody>
      </p:sp>
      <p:sp>
        <p:nvSpPr>
          <p:cNvPr id="25" name="Text 22"/>
          <p:cNvSpPr/>
          <p:nvPr/>
        </p:nvSpPr>
        <p:spPr>
          <a:xfrm>
            <a:off x="5669280" y="320040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Міжнародні партнерства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5669280" y="384048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partnerships</a:t>
            </a:r>
            <a:endParaRPr lang="en-US" sz="11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B4A604C-2EE4-8695-5E46-6CC229062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2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502920"/>
            <a:ext cx="1280160" cy="12801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57200" y="19202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Фонд відкритий до співпраці</a:t>
            </a:r>
            <a:endParaRPr lang="en-US" sz="2800" dirty="0"/>
          </a:p>
        </p:txBody>
      </p:sp>
      <p:sp>
        <p:nvSpPr>
          <p:cNvPr id="6" name="Shape 2"/>
          <p:cNvSpPr/>
          <p:nvPr/>
        </p:nvSpPr>
        <p:spPr>
          <a:xfrm>
            <a:off x="3200400" y="2542032"/>
            <a:ext cx="2743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57200" y="26517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 благодійниками, партнерами та волонтерами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57200" y="31546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Разом ми можемо допомогти більшій кількості людей.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57200" y="363931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 we can make a meaningful impact.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Контакти фонду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Contacts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65760" y="1417320"/>
            <a:ext cx="3977640" cy="329184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65760" y="1417320"/>
            <a:ext cx="397764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57276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ДИРЕКТОР ФОНДУ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02920" y="187452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Віктор Демчишин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502920" y="2404872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Viktor Demchyshyn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of the Foundation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02920" y="3035808"/>
            <a:ext cx="347472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182112"/>
            <a:ext cx="256032" cy="25603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68680" y="3145536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+380 99 817 00 56</a:t>
            </a:r>
          </a:p>
          <a:p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+380 96</a:t>
            </a:r>
            <a:r>
              <a:rPr lang="ru-RU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r>
              <a:rPr lang="ru-RU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1 31 25 </a:t>
            </a:r>
            <a:endParaRPr lang="en-US" sz="14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3639312"/>
            <a:ext cx="256032" cy="25603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68680" y="3602736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 err="1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fenrir.foundation.ua@gmail.com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4800600" y="1417320"/>
            <a:ext cx="3977640" cy="329184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101600" dist="25400" dir="81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4800600" y="1417320"/>
            <a:ext cx="397764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4937760" y="157276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КЕРІВНИК ФОНДУ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4937760" y="187452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Вадим Єременко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4937760" y="2404872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Vadym Yeremenko  |  Head of the Foundation</a:t>
            </a:r>
            <a:endParaRPr lang="en-US" sz="1100" dirty="0"/>
          </a:p>
          <a:p>
            <a:pPr marL="0" indent="0">
              <a:buNone/>
            </a:pPr>
            <a:r>
              <a:rPr lang="uk-UA" sz="11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Майор</a:t>
            </a:r>
            <a:r>
              <a:rPr lang="en-US" sz="11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00" i="1" dirty="0" err="1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командир</a:t>
            </a:r>
            <a:r>
              <a:rPr lang="en-US" sz="11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uk-UA" sz="11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самохідного артилерійського дивізіону</a:t>
            </a:r>
            <a:endParaRPr lang="en-US" sz="1100" dirty="0"/>
          </a:p>
          <a:p>
            <a:pPr marL="0" indent="0">
              <a:buNone/>
            </a:pPr>
            <a:r>
              <a:rPr lang="uk-UA" sz="11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100" i="1" dirty="0">
                <a:solidFill>
                  <a:srgbClr val="9B8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58-ї ОМПБр «Фенрір»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4937760" y="3154680"/>
            <a:ext cx="347472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0" y="3273552"/>
            <a:ext cx="256032" cy="25603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321808" y="3236976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+380 93 012 72 35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12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" y="21031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Дякуємо </a:t>
            </a:r>
            <a:r>
              <a:rPr lang="en-US" sz="3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увагу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3200400" y="2788920"/>
            <a:ext cx="2743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57200" y="2926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Разом ми можемо допомогти більшій </a:t>
            </a:r>
            <a:r>
              <a:rPr lang="en-US" sz="1600" dirty="0" err="1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кількості</a:t>
            </a:r>
            <a:r>
              <a:rPr lang="en-US" sz="16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люде</a:t>
            </a:r>
            <a:r>
              <a:rPr lang="uk-UA" sz="16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й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57200" y="34290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your attention. Together we can make a greater impact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42062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4A35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FENRIR FOUNDATION UA</a:t>
            </a:r>
            <a:endParaRPr lang="en-US" sz="1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6BE952-6323-0385-8680-1D74E1E73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148" y="734786"/>
            <a:ext cx="1323703" cy="13237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 фонд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the Foundation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11480" y="1417320"/>
            <a:ext cx="3977640" cy="3200400"/>
          </a:xfrm>
          <a:prstGeom prst="rect">
            <a:avLst/>
          </a:prstGeom>
          <a:solidFill>
            <a:srgbClr val="F5EDD6"/>
          </a:solidFill>
          <a:ln w="12700">
            <a:solidFill>
              <a:srgbClr val="E8D9A8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11480" y="1417320"/>
            <a:ext cx="54864" cy="320040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94360" y="1536192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УКРАЇНСЬКА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94360" y="1874520"/>
            <a:ext cx="3566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Благодійна організація «Благодійний фонд “ФЕНРІР ФАУНДЕЙШН ЮА”» 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 юридичною особою приватного права та діє відповідно до законодавства України.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Фонд здійснює діяльність на засадах: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85800" y="2834640"/>
            <a:ext cx="3429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законності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гуманності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добровільності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рівності учасників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гласності та самоврядування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754880" y="1417320"/>
            <a:ext cx="3977640" cy="3200400"/>
          </a:xfrm>
          <a:prstGeom prst="rect">
            <a:avLst/>
          </a:prstGeom>
          <a:solidFill>
            <a:srgbClr val="2A1E08"/>
          </a:solidFill>
          <a:ln w="12700">
            <a:solidFill>
              <a:srgbClr val="3A2808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754880" y="1417320"/>
            <a:ext cx="54864" cy="320040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37760" y="1536192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4937760" y="1874520"/>
            <a:ext cx="35661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FE0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Fenrir Foundation UA is a private charitable organization operating under the legislation of Ukraine.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EFE0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foundation upholds the principles of legality, humanity, voluntary charity, equality of participants, transparency, and self-governance.</a:t>
            </a:r>
            <a:endParaRPr lang="en-US" sz="12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6EF15AC-AD95-BF0C-0A67-11B7F2D76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2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274320"/>
            <a:ext cx="1371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0" dirty="0">
                <a:solidFill>
                  <a:srgbClr val="2A1C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6000" dirty="0"/>
          </a:p>
        </p:txBody>
      </p:sp>
      <p:sp>
        <p:nvSpPr>
          <p:cNvPr id="5" name="Text 2"/>
          <p:cNvSpPr/>
          <p:nvPr/>
        </p:nvSpPr>
        <p:spPr>
          <a:xfrm>
            <a:off x="91440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МІСІЯ ФОНДУ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14400" y="960120"/>
            <a:ext cx="7772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Наша місія — допомагати людям, підтримувати розвиток суспільства та реалізовувати гуманітарні ініціативи в Україні та за її межами.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914400" y="2697480"/>
            <a:ext cx="32004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2834640"/>
            <a:ext cx="7772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mission is to support people, promote social development, and implement humanitarian initiatives in Ukraine and internationally.</a:t>
            </a:r>
            <a:endParaRPr lang="en-US" sz="15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E4068B-1585-7C9D-A714-40B8D28E8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Правовий статус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Status &amp; Capabilities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417320"/>
            <a:ext cx="292608" cy="2926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04672" y="137160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Має статус юридичної особи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075688"/>
            <a:ext cx="292608" cy="29260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4672" y="2029968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Має самостійний баланс</a:t>
            </a:r>
            <a:endParaRPr lang="en-US" sz="13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734056"/>
            <a:ext cx="292608" cy="29260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04672" y="2688336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Може відкривати рахунки в банках</a:t>
            </a:r>
            <a:endParaRPr lang="en-US" sz="13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3392424"/>
            <a:ext cx="292608" cy="29260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04672" y="3346704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Може бути позивачем та відповідачем у судах</a:t>
            </a:r>
            <a:endParaRPr lang="en-US" sz="13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4050792"/>
            <a:ext cx="292608" cy="29260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04672" y="4005072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F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Має власну символіку та печатку</a:t>
            </a:r>
            <a:endParaRPr lang="en-US" sz="1300" dirty="0"/>
          </a:p>
        </p:txBody>
      </p:sp>
      <p:sp>
        <p:nvSpPr>
          <p:cNvPr id="17" name="Shape 9"/>
          <p:cNvSpPr/>
          <p:nvPr/>
        </p:nvSpPr>
        <p:spPr>
          <a:xfrm>
            <a:off x="4434840" y="1325880"/>
            <a:ext cx="27432" cy="338328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8" name="Text 10"/>
          <p:cNvSpPr/>
          <p:nvPr/>
        </p:nvSpPr>
        <p:spPr>
          <a:xfrm>
            <a:off x="4617720" y="137160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legal entity status</a:t>
            </a:r>
            <a:endParaRPr lang="en-US" sz="1200" dirty="0"/>
          </a:p>
        </p:txBody>
      </p:sp>
      <p:sp>
        <p:nvSpPr>
          <p:cNvPr id="19" name="Text 11"/>
          <p:cNvSpPr/>
          <p:nvPr/>
        </p:nvSpPr>
        <p:spPr>
          <a:xfrm>
            <a:off x="4617720" y="2029968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Maintains an independent balance sheet</a:t>
            </a:r>
            <a:endParaRPr lang="en-US" sz="1200" dirty="0"/>
          </a:p>
        </p:txBody>
      </p:sp>
      <p:sp>
        <p:nvSpPr>
          <p:cNvPr id="20" name="Text 12"/>
          <p:cNvSpPr/>
          <p:nvPr/>
        </p:nvSpPr>
        <p:spPr>
          <a:xfrm>
            <a:off x="4617720" y="2688336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open accounts with banks</a:t>
            </a:r>
            <a:endParaRPr lang="en-US" sz="1200" dirty="0"/>
          </a:p>
        </p:txBody>
      </p:sp>
      <p:sp>
        <p:nvSpPr>
          <p:cNvPr id="21" name="Text 13"/>
          <p:cNvSpPr/>
          <p:nvPr/>
        </p:nvSpPr>
        <p:spPr>
          <a:xfrm>
            <a:off x="4617720" y="3346704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act as plaintiff or defendant in court</a:t>
            </a:r>
            <a:endParaRPr lang="en-US" sz="1200" dirty="0"/>
          </a:p>
        </p:txBody>
      </p:sp>
      <p:sp>
        <p:nvSpPr>
          <p:cNvPr id="22" name="Text 14"/>
          <p:cNvSpPr/>
          <p:nvPr/>
        </p:nvSpPr>
        <p:spPr>
          <a:xfrm>
            <a:off x="4617720" y="4005072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its own symbol and seal</a:t>
            </a:r>
            <a:endParaRPr lang="en-US" sz="12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62025E4-9263-8638-7E6C-54D37FB1C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Основна мета фонду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Foundation's Main Goal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11480" y="1417320"/>
            <a:ext cx="8321040" cy="2377440"/>
          </a:xfrm>
          <a:prstGeom prst="rect">
            <a:avLst/>
          </a:prstGeom>
          <a:solidFill>
            <a:srgbClr val="1A1209"/>
          </a:solidFill>
          <a:ln w="12700">
            <a:solidFill>
              <a:srgbClr val="1A1209"/>
            </a:solidFill>
            <a:prstDash val="solid"/>
          </a:ln>
          <a:effectLst>
            <a:outerShdw blurRad="127000" dist="38100" dir="8100000" algn="bl" rotWithShape="0">
              <a:srgbClr val="000000">
                <a:alpha val="18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11480" y="1417320"/>
            <a:ext cx="832104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0080" y="1600200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Здійснення благодійної діяльності шляхом добровільної майнової або особистої допомоги для підтримки суспільно важливих сфер.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40080" y="2651760"/>
            <a:ext cx="18288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0080" y="274320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foundation's main goal is charitable activity through voluntary support and assistance to beneficiaries.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411480" y="3931920"/>
            <a:ext cx="8321040" cy="777240"/>
          </a:xfrm>
          <a:prstGeom prst="rect">
            <a:avLst/>
          </a:prstGeom>
          <a:solidFill>
            <a:srgbClr val="F5EDD6"/>
          </a:solidFill>
          <a:ln w="12700">
            <a:solidFill>
              <a:srgbClr val="E8D9A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48640" y="406908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Зареєстровано: 13 березня 2026  ·  Юрисдикція: Україна  ·  Форма: юридична особа приватного права</a:t>
            </a:r>
            <a:endParaRPr lang="en-US" sz="1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57C0EAF-7087-E3E0-CAF2-2E5900305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Основні сфери діяльності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Areas of Activity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65760" y="1325880"/>
            <a:ext cx="1600200" cy="2560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65760" y="132588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" y="1600200"/>
            <a:ext cx="640080" cy="6400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65760" y="2404872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Освіта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765810" y="2971800"/>
            <a:ext cx="8001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65760" y="306324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2039112" y="1325880"/>
            <a:ext cx="1600200" cy="2560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2039112" y="132588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172" y="1600200"/>
            <a:ext cx="640080" cy="6400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039112" y="2404872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Охорона здоров'я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2439162" y="2971800"/>
            <a:ext cx="8001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2039112" y="306324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3712464" y="1325880"/>
            <a:ext cx="1600200" cy="2560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3712464" y="132588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2524" y="1600200"/>
            <a:ext cx="640080" cy="64008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3712464" y="2404872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Екологія</a:t>
            </a:r>
            <a:endParaRPr lang="en-US" sz="1300" dirty="0"/>
          </a:p>
        </p:txBody>
      </p:sp>
      <p:sp>
        <p:nvSpPr>
          <p:cNvPr id="23" name="Shape 17"/>
          <p:cNvSpPr/>
          <p:nvPr/>
        </p:nvSpPr>
        <p:spPr>
          <a:xfrm>
            <a:off x="4112514" y="2971800"/>
            <a:ext cx="8001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3712464" y="306324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Protection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5385816" y="1325880"/>
            <a:ext cx="1600200" cy="2560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5385816" y="132588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5876" y="1600200"/>
            <a:ext cx="640080" cy="64008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385816" y="2404872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Захист тварин</a:t>
            </a:r>
            <a:endParaRPr lang="en-US" sz="1300" dirty="0"/>
          </a:p>
        </p:txBody>
      </p:sp>
      <p:sp>
        <p:nvSpPr>
          <p:cNvPr id="29" name="Shape 22"/>
          <p:cNvSpPr/>
          <p:nvPr/>
        </p:nvSpPr>
        <p:spPr>
          <a:xfrm>
            <a:off x="5785866" y="2971800"/>
            <a:ext cx="8001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0" name="Text 23"/>
          <p:cNvSpPr/>
          <p:nvPr/>
        </p:nvSpPr>
        <p:spPr>
          <a:xfrm>
            <a:off x="5385816" y="306324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Animal Protection</a:t>
            </a:r>
            <a:endParaRPr lang="en-US" sz="1050" dirty="0"/>
          </a:p>
        </p:txBody>
      </p:sp>
      <p:sp>
        <p:nvSpPr>
          <p:cNvPr id="31" name="Shape 24"/>
          <p:cNvSpPr/>
          <p:nvPr/>
        </p:nvSpPr>
        <p:spPr>
          <a:xfrm>
            <a:off x="7059168" y="1325880"/>
            <a:ext cx="1600200" cy="256032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2" name="Shape 25"/>
          <p:cNvSpPr/>
          <p:nvPr/>
        </p:nvSpPr>
        <p:spPr>
          <a:xfrm>
            <a:off x="7059168" y="1325880"/>
            <a:ext cx="1600200" cy="4572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9228" y="1600200"/>
            <a:ext cx="640080" cy="640080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7059168" y="2404872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Розвиток громад</a:t>
            </a:r>
            <a:endParaRPr lang="en-US" sz="1300" dirty="0"/>
          </a:p>
        </p:txBody>
      </p:sp>
      <p:sp>
        <p:nvSpPr>
          <p:cNvPr id="35" name="Shape 27"/>
          <p:cNvSpPr/>
          <p:nvPr/>
        </p:nvSpPr>
        <p:spPr>
          <a:xfrm>
            <a:off x="7459218" y="2971800"/>
            <a:ext cx="80010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6" name="Text 28"/>
          <p:cNvSpPr/>
          <p:nvPr/>
        </p:nvSpPr>
        <p:spPr>
          <a:xfrm>
            <a:off x="7059168" y="3063240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Development</a:t>
            </a:r>
            <a:endParaRPr lang="en-US" sz="105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98A9C36-66CD-FB20-3542-9463572EAC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2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ПІДТРИМКА ОБОРОНОЗДАТНОСТІ УКРАЇНИ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502920" y="694944"/>
            <a:ext cx="27432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77724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for Ukraine's Defense Efforts</a:t>
            </a:r>
            <a:endParaRPr lang="en-US" sz="1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234440"/>
            <a:ext cx="1097280" cy="109728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1353312"/>
            <a:ext cx="256032" cy="25603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965960" y="128016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Збройні Сили України</a:t>
            </a:r>
            <a:endParaRPr lang="en-US" sz="1400" dirty="0"/>
          </a:p>
        </p:txBody>
      </p:sp>
      <p:sp>
        <p:nvSpPr>
          <p:cNvPr id="10" name="Text 5"/>
          <p:cNvSpPr/>
          <p:nvPr/>
        </p:nvSpPr>
        <p:spPr>
          <a:xfrm>
            <a:off x="5394960" y="128016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Armed Forces of Ukraine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2011680"/>
            <a:ext cx="256032" cy="25603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965960" y="1938528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Інші військові формування</a:t>
            </a:r>
            <a:endParaRPr lang="en-US" sz="1400" dirty="0"/>
          </a:p>
        </p:txBody>
      </p:sp>
      <p:sp>
        <p:nvSpPr>
          <p:cNvPr id="13" name="Text 7"/>
          <p:cNvSpPr/>
          <p:nvPr/>
        </p:nvSpPr>
        <p:spPr>
          <a:xfrm>
            <a:off x="5394960" y="1938528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military formations</a:t>
            </a:r>
            <a:endParaRPr lang="en-US" sz="12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2670048"/>
            <a:ext cx="256032" cy="25603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965960" y="2596896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Правоохоронні органи</a:t>
            </a:r>
            <a:endParaRPr lang="en-US" sz="1400" dirty="0"/>
          </a:p>
        </p:txBody>
      </p:sp>
      <p:sp>
        <p:nvSpPr>
          <p:cNvPr id="16" name="Text 9"/>
          <p:cNvSpPr/>
          <p:nvPr/>
        </p:nvSpPr>
        <p:spPr>
          <a:xfrm>
            <a:off x="5394960" y="2596896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enforcement agencies</a:t>
            </a:r>
            <a:endParaRPr lang="en-US" sz="12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3328416"/>
            <a:ext cx="256032" cy="256032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1965960" y="3255264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Волонтери</a:t>
            </a:r>
            <a:endParaRPr lang="en-US" sz="1400" dirty="0"/>
          </a:p>
        </p:txBody>
      </p:sp>
      <p:sp>
        <p:nvSpPr>
          <p:cNvPr id="19" name="Text 11"/>
          <p:cNvSpPr/>
          <p:nvPr/>
        </p:nvSpPr>
        <p:spPr>
          <a:xfrm>
            <a:off x="5394960" y="3255264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Volunteers</a:t>
            </a:r>
            <a:endParaRPr lang="en-US" sz="12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3986784"/>
            <a:ext cx="256032" cy="256032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1965960" y="3913632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Цивільне населення, постраждале від війни</a:t>
            </a:r>
            <a:endParaRPr lang="en-US" sz="1400" dirty="0"/>
          </a:p>
        </p:txBody>
      </p:sp>
      <p:sp>
        <p:nvSpPr>
          <p:cNvPr id="22" name="Text 13"/>
          <p:cNvSpPr/>
          <p:nvPr/>
        </p:nvSpPr>
        <p:spPr>
          <a:xfrm>
            <a:off x="5394960" y="3913632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Civilians affected by war</a:t>
            </a:r>
            <a:endParaRPr lang="en-US" sz="12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EA277CC-62FE-B76E-4D40-05E358968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Гуманітарна допомога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Humanitarian Assistance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65760" y="1371600"/>
            <a:ext cx="4114800" cy="146304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65760" y="1371600"/>
            <a:ext cx="54864" cy="146304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1783080"/>
            <a:ext cx="548640" cy="5486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88720" y="1536192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Постраждалі від бойових дій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1188720" y="212140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Civilians affected by armed conflict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800600" y="1371600"/>
            <a:ext cx="4114800" cy="146304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800600" y="1371600"/>
            <a:ext cx="54864" cy="146304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192" y="1783080"/>
            <a:ext cx="548640" cy="5486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623560" y="1536192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Внутрішньо переміщені особи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5623560" y="212140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Internally displaced persons (IDPs)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365760" y="3017520"/>
            <a:ext cx="4114800" cy="146304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365760" y="3017520"/>
            <a:ext cx="54864" cy="146304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3429000"/>
            <a:ext cx="548640" cy="54864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88720" y="3182112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Малозабезпечені сім'ї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1188720" y="376732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Families in difficult circumstances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4800600" y="3017520"/>
            <a:ext cx="4114800" cy="146304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4800600" y="3017520"/>
            <a:ext cx="54864" cy="1463040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5192" y="3429000"/>
            <a:ext cx="548640" cy="54864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5623560" y="3182112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Діти та молодь</a:t>
            </a:r>
            <a:endParaRPr lang="en-US" sz="1400" dirty="0"/>
          </a:p>
        </p:txBody>
      </p:sp>
      <p:sp>
        <p:nvSpPr>
          <p:cNvPr id="26" name="Text 19"/>
          <p:cNvSpPr/>
          <p:nvPr/>
        </p:nvSpPr>
        <p:spPr>
          <a:xfrm>
            <a:off x="5623560" y="376732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B09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and youth</a:t>
            </a:r>
            <a:endParaRPr lang="en-US" sz="11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FE3E1E0-39F2-A8D7-E168-FD44FB141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560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Програми та географія діяльності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02920" y="877824"/>
            <a:ext cx="1371600" cy="36576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950976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Programs &amp; Geographic Scope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365760" y="1417320"/>
            <a:ext cx="4069080" cy="3291840"/>
          </a:xfrm>
          <a:prstGeom prst="rect">
            <a:avLst/>
          </a:prstGeom>
          <a:solidFill>
            <a:srgbClr val="1A1209"/>
          </a:solidFill>
          <a:ln w="12700">
            <a:solidFill>
              <a:srgbClr val="2A1E0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65760" y="1417320"/>
            <a:ext cx="406908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0" y="160020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02920" y="21945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Програми фонду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566928" y="251460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22960" y="24231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Гуманітарні програми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822960" y="274320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Humanitarian programs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566928" y="306324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22960" y="29718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Освітні проєкти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822960" y="329184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Educational projects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566928" y="361188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22960" y="35204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Соціальні ініціативи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822960" y="384048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initiatives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566928" y="4160520"/>
            <a:ext cx="146304" cy="14630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22960" y="406908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Міжнародні благодійні програми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822960" y="438912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cooperation programs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4709160" y="1417320"/>
            <a:ext cx="4069080" cy="3291840"/>
          </a:xfrm>
          <a:prstGeom prst="rect">
            <a:avLst/>
          </a:prstGeom>
          <a:solidFill>
            <a:srgbClr val="F5EDD6"/>
          </a:solidFill>
          <a:ln w="12700">
            <a:solidFill>
              <a:srgbClr val="E8D9A8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4709160" y="1417320"/>
            <a:ext cx="4069080" cy="54864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1600200"/>
            <a:ext cx="502920" cy="50292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4846320" y="21945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Географія діяльності</a:t>
            </a:r>
            <a:endParaRPr lang="en-US" sz="1400" dirty="0"/>
          </a:p>
        </p:txBody>
      </p:sp>
      <p:sp>
        <p:nvSpPr>
          <p:cNvPr id="27" name="Text 22"/>
          <p:cNvSpPr/>
          <p:nvPr/>
        </p:nvSpPr>
        <p:spPr>
          <a:xfrm>
            <a:off x="4892040" y="27432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території України</a:t>
            </a:r>
            <a:endParaRPr lang="en-US" sz="1400" dirty="0"/>
          </a:p>
        </p:txBody>
      </p:sp>
      <p:sp>
        <p:nvSpPr>
          <p:cNvPr id="28" name="Text 23"/>
          <p:cNvSpPr/>
          <p:nvPr/>
        </p:nvSpPr>
        <p:spPr>
          <a:xfrm>
            <a:off x="4892040" y="3154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Throughout Ukraine</a:t>
            </a:r>
            <a:endParaRPr lang="en-US" sz="1100" dirty="0"/>
          </a:p>
        </p:txBody>
      </p:sp>
      <p:sp>
        <p:nvSpPr>
          <p:cNvPr id="29" name="Shape 24"/>
          <p:cNvSpPr/>
          <p:nvPr/>
        </p:nvSpPr>
        <p:spPr>
          <a:xfrm>
            <a:off x="4892040" y="3566160"/>
            <a:ext cx="3474720" cy="27432"/>
          </a:xfrm>
          <a:prstGeom prst="rect">
            <a:avLst/>
          </a:prstGeom>
          <a:solidFill>
            <a:srgbClr val="B8960C"/>
          </a:solidFill>
          <a:ln w="12700">
            <a:solidFill>
              <a:srgbClr val="B8960C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4892040" y="365760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 межами України у співпраці з міжнародними партнерами</a:t>
            </a:r>
            <a:endParaRPr lang="en-US" sz="1400" dirty="0"/>
          </a:p>
        </p:txBody>
      </p:sp>
      <p:sp>
        <p:nvSpPr>
          <p:cNvPr id="31" name="Text 26"/>
          <p:cNvSpPr/>
          <p:nvPr/>
        </p:nvSpPr>
        <p:spPr>
          <a:xfrm>
            <a:off x="4892040" y="42519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A6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Internationally in cooperation with foreign partners</a:t>
            </a:r>
            <a:endParaRPr lang="en-US" sz="11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03A2F1C-C5EA-1118-CBDC-0D33426AE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108" y="25037"/>
            <a:ext cx="669944" cy="6699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803</Words>
  <Application>Microsoft Macintosh PowerPoint</Application>
  <PresentationFormat>On-screen Show (16:9)</PresentationFormat>
  <Paragraphs>212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Fenrir Foundation UA</dc:title>
  <dc:subject>PptxGenJS Presentation</dc:subject>
  <dc:creator>Fenrir Foundation UA</dc:creator>
  <cp:lastModifiedBy>Mac</cp:lastModifiedBy>
  <cp:revision>4</cp:revision>
  <dcterms:created xsi:type="dcterms:W3CDTF">2026-03-25T06:23:35Z</dcterms:created>
  <dcterms:modified xsi:type="dcterms:W3CDTF">2026-08-17T16:05:53Z</dcterms:modified>
</cp:coreProperties>
</file>